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2" r:id="rId2"/>
    <p:sldId id="263" r:id="rId3"/>
    <p:sldId id="264" r:id="rId4"/>
    <p:sldId id="265" r:id="rId5"/>
    <p:sldId id="266" r:id="rId6"/>
    <p:sldId id="267" r:id="rId7"/>
    <p:sldId id="26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BF5702-3878-4518-8D4E-1BC5C666A7D8}" type="datetimeFigureOut">
              <a:rPr lang="en-GB" smtClean="0"/>
              <a:pPr/>
              <a:t>15/03/2017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25727A-CBAA-459A-820A-D2C94911D63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92661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5727A-CBAA-459A-820A-D2C94911D630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912322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43B5B-833A-424E-8BF0-963FEC3CD392}" type="datetimeFigureOut">
              <a:rPr lang="en-GB" smtClean="0"/>
              <a:pPr/>
              <a:t>15/03/2017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45032-13E9-4921-86CA-8706EBF80A4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59662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43B5B-833A-424E-8BF0-963FEC3CD392}" type="datetimeFigureOut">
              <a:rPr lang="en-GB" smtClean="0"/>
              <a:pPr/>
              <a:t>15/03/2017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45032-13E9-4921-86CA-8706EBF80A4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956570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43B5B-833A-424E-8BF0-963FEC3CD392}" type="datetimeFigureOut">
              <a:rPr lang="en-GB" smtClean="0"/>
              <a:pPr/>
              <a:t>15/03/2017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45032-13E9-4921-86CA-8706EBF80A4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1400000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Log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10526 Events PPT v2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0828" y="-14224"/>
            <a:ext cx="9154828" cy="6872224"/>
          </a:xfrm>
          <a:prstGeom prst="rect">
            <a:avLst/>
          </a:prstGeom>
        </p:spPr>
      </p:pic>
      <p:sp>
        <p:nvSpPr>
          <p:cNvPr id="10" name="Rectangle 4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630000" y="4213225"/>
            <a:ext cx="6120000" cy="508000"/>
          </a:xfrm>
        </p:spPr>
        <p:txBody>
          <a:bodyPr/>
          <a:lstStyle>
            <a:lvl1pPr marL="0" indent="0">
              <a:buFontTx/>
              <a:buNone/>
              <a:defRPr sz="2800">
                <a:solidFill>
                  <a:srgbClr val="002D4F"/>
                </a:solidFill>
              </a:defRPr>
            </a:lvl1pPr>
          </a:lstStyle>
          <a:p>
            <a:r>
              <a:rPr lang="en-US" sz="2800" dirty="0" smtClean="0"/>
              <a:t>Subtitle for event – (Arial 28pt)</a:t>
            </a:r>
            <a:endParaRPr lang="en-US" sz="2800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630000" y="3596704"/>
            <a:ext cx="6120000" cy="531812"/>
          </a:xfrm>
        </p:spPr>
        <p:txBody>
          <a:bodyPr anchor="b" anchorCtr="0"/>
          <a:lstStyle>
            <a:lvl1pPr>
              <a:defRPr sz="2800">
                <a:solidFill>
                  <a:srgbClr val="002D4F"/>
                </a:solidFill>
              </a:defRPr>
            </a:lvl1pPr>
          </a:lstStyle>
          <a:p>
            <a:r>
              <a:rPr lang="en-US" sz="2800" dirty="0" smtClean="0"/>
              <a:t>Title of the event – (Arial 28pt bold)</a:t>
            </a:r>
            <a:endParaRPr lang="en-GB" dirty="0"/>
          </a:p>
        </p:txBody>
      </p:sp>
      <p:sp>
        <p:nvSpPr>
          <p:cNvPr id="12" name="Text Placeholder 15"/>
          <p:cNvSpPr>
            <a:spLocks noGrp="1"/>
          </p:cNvSpPr>
          <p:nvPr>
            <p:ph type="body" sz="quarter" idx="15" hasCustomPrompt="1"/>
          </p:nvPr>
        </p:nvSpPr>
        <p:spPr>
          <a:xfrm>
            <a:off x="629284" y="5128250"/>
            <a:ext cx="6120000" cy="468861"/>
          </a:xfrm>
        </p:spPr>
        <p:txBody>
          <a:bodyPr/>
          <a:lstStyle>
            <a:lvl1pPr>
              <a:buNone/>
              <a:def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D4F"/>
                </a:solidFill>
                <a:effectLst/>
                <a:uLnTx/>
                <a:uFillTx/>
                <a:latin typeface="Arial" charset="0"/>
                <a:ea typeface="ＭＳ Ｐゴシック" pitchFamily="79" charset="-128"/>
                <a:cs typeface="+mn-cs"/>
              </a:defRPr>
            </a:lvl1pPr>
            <a:lvl2pPr>
              <a:buNone/>
              <a:def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79" charset="-128"/>
                <a:cs typeface="+mn-cs"/>
              </a:defRPr>
            </a:lvl2pPr>
            <a:lvl3pPr>
              <a:buNone/>
              <a:def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79" charset="-128"/>
                <a:cs typeface="+mn-cs"/>
              </a:defRPr>
            </a:lvl3pPr>
            <a:lvl4pPr>
              <a:buNone/>
              <a:def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79" charset="-128"/>
                <a:cs typeface="+mn-cs"/>
              </a:defRPr>
            </a:lvl4pPr>
            <a:lvl5pPr>
              <a:buNone/>
              <a:def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79" charset="-128"/>
                <a:cs typeface="+mn-cs"/>
              </a:defRPr>
            </a:lvl5pPr>
          </a:lstStyle>
          <a:p>
            <a:r>
              <a:rPr lang="en-GB" dirty="0" smtClean="0"/>
              <a:t>Date (Arial 16pt)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996775052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Tx/>
              <a:buNone/>
            </a:pPr>
            <a:fld id="{1059DE0E-F079-440C-9896-688C9E1AB25F}" type="slidenum">
              <a:rPr lang="en-GB" smtClean="0"/>
              <a:pPr>
                <a:buFontTx/>
                <a:buNone/>
              </a:pPr>
              <a:t>‹#›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630000" y="3243600"/>
            <a:ext cx="7772400" cy="508000"/>
          </a:xfrm>
        </p:spPr>
        <p:txBody>
          <a:bodyPr/>
          <a:lstStyle>
            <a:lvl1pPr marL="0" indent="0">
              <a:buFontTx/>
              <a:buNone/>
              <a:defRPr sz="2400" b="0"/>
            </a:lvl1pPr>
          </a:lstStyle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Speaker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630000" y="2365200"/>
            <a:ext cx="7772400" cy="531812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Title of the talk/session (Arial 24pt bold)</a:t>
            </a:r>
            <a:endParaRPr lang="en-GB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 dirty="0" smtClean="0"/>
              <a:t>Running title - to change choose Insert, Header and Footer</a:t>
            </a:r>
            <a:endParaRPr lang="en-GB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GB" dirty="0" smtClean="0"/>
              <a:t>Departmental footer - to change choose Insert, Header and Footer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630236" y="3699401"/>
            <a:ext cx="7772400" cy="3816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000"/>
            </a:lvl1pPr>
          </a:lstStyle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 smtClean="0"/>
              <a:t>Organisation/Job title</a:t>
            </a:r>
          </a:p>
        </p:txBody>
      </p:sp>
      <p:pic>
        <p:nvPicPr>
          <p:cNvPr id="11" name="Picture 10" descr="BoE_PRA_logo_A5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0725" y="6191712"/>
            <a:ext cx="1885846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27566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43B5B-833A-424E-8BF0-963FEC3CD392}" type="datetimeFigureOut">
              <a:rPr lang="en-GB" smtClean="0"/>
              <a:pPr/>
              <a:t>15/03/2017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45032-13E9-4921-86CA-8706EBF80A4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720054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43B5B-833A-424E-8BF0-963FEC3CD392}" type="datetimeFigureOut">
              <a:rPr lang="en-GB" smtClean="0"/>
              <a:pPr/>
              <a:t>15/03/2017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45032-13E9-4921-86CA-8706EBF80A4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241299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43B5B-833A-424E-8BF0-963FEC3CD392}" type="datetimeFigureOut">
              <a:rPr lang="en-GB" smtClean="0"/>
              <a:pPr/>
              <a:t>15/03/2017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45032-13E9-4921-86CA-8706EBF80A4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804839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43B5B-833A-424E-8BF0-963FEC3CD392}" type="datetimeFigureOut">
              <a:rPr lang="en-GB" smtClean="0"/>
              <a:pPr/>
              <a:t>15/03/2017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45032-13E9-4921-86CA-8706EBF80A4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908909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43B5B-833A-424E-8BF0-963FEC3CD392}" type="datetimeFigureOut">
              <a:rPr lang="en-GB" smtClean="0"/>
              <a:pPr/>
              <a:t>15/03/2017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45032-13E9-4921-86CA-8706EBF80A4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58311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43B5B-833A-424E-8BF0-963FEC3CD392}" type="datetimeFigureOut">
              <a:rPr lang="en-GB" smtClean="0"/>
              <a:pPr/>
              <a:t>15/03/2017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45032-13E9-4921-86CA-8706EBF80A4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698979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43B5B-833A-424E-8BF0-963FEC3CD392}" type="datetimeFigureOut">
              <a:rPr lang="en-GB" smtClean="0"/>
              <a:pPr/>
              <a:t>15/03/2017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45032-13E9-4921-86CA-8706EBF80A4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887334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43B5B-833A-424E-8BF0-963FEC3CD392}" type="datetimeFigureOut">
              <a:rPr lang="en-GB" smtClean="0"/>
              <a:pPr/>
              <a:t>15/03/2017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45032-13E9-4921-86CA-8706EBF80A4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461212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43B5B-833A-424E-8BF0-963FEC3CD392}" type="datetimeFigureOut">
              <a:rPr lang="en-GB" smtClean="0"/>
              <a:pPr/>
              <a:t>15/03/2017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45032-13E9-4921-86CA-8706EBF80A4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524581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 smtClean="0"/>
              <a:t>IMIF meeting </a:t>
            </a:r>
            <a:endParaRPr lang="en-GB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Top-Down Validation</a:t>
            </a:r>
            <a:endParaRPr lang="en-US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dirty="0" smtClean="0"/>
              <a:t>16 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177020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ubtitle 1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Ian Marshall	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Top-Down Validation</a:t>
            </a:r>
            <a:endParaRPr lang="en-GB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Senior Adviser, PRA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890571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Internal model today</a:t>
            </a: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Getting more comfortable but a number of issues for insurance firms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One year versus ultimate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Risk margin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Contract boundaries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Model anomalies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Key drivers - key assumptions including correlations - becoming clearer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Board involvement and discussion – variable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Validation not sufficiently focused on what moves the SCR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457200" lvl="1" indent="0">
              <a:buFont typeface="Arial" panose="020B0604020202020204" pitchFamily="34" charset="0"/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693932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/>
              <a:t>Past /current  internal model process </a:t>
            </a:r>
            <a:r>
              <a:rPr lang="en-US" sz="3600" dirty="0" smtClean="0"/>
              <a:t>…</a:t>
            </a:r>
            <a:endParaRPr lang="en-GB" sz="36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67544" y="141277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Initial focus was inevitably on detail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Legal framework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Bottom up build process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Model used not just for regulatory capital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en-US" sz="24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Discussion remained at technical level within firms and with PRA. 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Board involvement at times very difficult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Long difficult documents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Difficult to grasp the key assumptions including correlations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xmlns="" val="2598577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Move to top down validation</a:t>
            </a: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67544" y="148478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Important to identify key drivers – in practice very few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Not just ‘underwriting risk’ or ‘market risk’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Especially key correlations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en-US" sz="24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Build Board discussion around 8 to 10 key assumptions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Challenge for technical experts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Allow Board to ‘play’ with model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More focused validation on assumptions which move the model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 smtClean="0"/>
          </a:p>
          <a:p>
            <a:endParaRPr lang="en-US" sz="2000" dirty="0" smtClean="0"/>
          </a:p>
          <a:p>
            <a:pPr lvl="1"/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xmlns="" val="980262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Top down validation and the PRA</a:t>
            </a: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Issue of major / minor assumptions and proportionality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Immediate steps - work with individual PRA actuary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Next steps - PRA / Industry need to develop the rules of the proportionality game.  </a:t>
            </a:r>
            <a:endParaRPr lang="en-US" sz="2000" dirty="0" smtClean="0"/>
          </a:p>
          <a:p>
            <a:pPr>
              <a:buFont typeface="Wingdings" panose="05000000000000000000" pitchFamily="2" charset="2"/>
              <a:buChar char="q"/>
            </a:pPr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Above all PRA and firm need to have confidence in each other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xmlns="" val="30266204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Questions / comments?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8325815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232</Words>
  <Application>Microsoft Office PowerPoint</Application>
  <PresentationFormat>On-screen Show (4:3)</PresentationFormat>
  <Paragraphs>51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IMIF meeting </vt:lpstr>
      <vt:lpstr>Top-Down Validation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</dc:title>
  <dc:creator>ian benbow</dc:creator>
  <cp:lastModifiedBy>DEFAULT</cp:lastModifiedBy>
  <cp:revision>8</cp:revision>
  <dcterms:created xsi:type="dcterms:W3CDTF">2017-03-13T19:48:45Z</dcterms:created>
  <dcterms:modified xsi:type="dcterms:W3CDTF">2017-03-15T16:42:08Z</dcterms:modified>
</cp:coreProperties>
</file>