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99" r:id="rId2"/>
    <p:sldId id="406" r:id="rId3"/>
    <p:sldId id="420" r:id="rId4"/>
    <p:sldId id="407" r:id="rId5"/>
    <p:sldId id="408" r:id="rId6"/>
    <p:sldId id="421" r:id="rId7"/>
    <p:sldId id="422" r:id="rId8"/>
    <p:sldId id="423" r:id="rId9"/>
    <p:sldId id="424" r:id="rId10"/>
    <p:sldId id="425" r:id="rId11"/>
    <p:sldId id="426" r:id="rId12"/>
    <p:sldId id="428" r:id="rId13"/>
    <p:sldId id="427" r:id="rId14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8222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88851" autoAdjust="0"/>
  </p:normalViewPr>
  <p:slideViewPr>
    <p:cSldViewPr>
      <p:cViewPr>
        <p:scale>
          <a:sx n="70" d="100"/>
          <a:sy n="70" d="100"/>
        </p:scale>
        <p:origin x="-2802" y="-8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8" d="100"/>
        <a:sy n="128" d="100"/>
      </p:scale>
      <p:origin x="0" y="0"/>
    </p:cViewPr>
  </p:sorterViewPr>
  <p:notesViewPr>
    <p:cSldViewPr>
      <p:cViewPr>
        <p:scale>
          <a:sx n="100" d="100"/>
          <a:sy n="100" d="100"/>
        </p:scale>
        <p:origin x="-1890" y="234"/>
      </p:cViewPr>
      <p:guideLst>
        <p:guide orient="horz" pos="3127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6809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866" y="0"/>
            <a:ext cx="2890665" cy="496809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r">
              <a:defRPr sz="1200"/>
            </a:lvl1pPr>
          </a:lstStyle>
          <a:p>
            <a:fld id="{4E050DA0-C7BF-4988-9C81-D820A3BC5EA0}" type="datetimeFigureOut">
              <a:rPr lang="en-GB" smtClean="0"/>
              <a:pPr/>
              <a:t>15/03/2017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890665" cy="496809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866" y="9428242"/>
            <a:ext cx="2890665" cy="496809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r">
              <a:defRPr sz="1200"/>
            </a:lvl1pPr>
          </a:lstStyle>
          <a:p>
            <a:fld id="{884C65F2-5941-4B8E-A309-D315666630C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581020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890665" cy="496413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6867" y="3"/>
            <a:ext cx="2890665" cy="496413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r">
              <a:defRPr sz="1200"/>
            </a:lvl1pPr>
          </a:lstStyle>
          <a:p>
            <a:fld id="{AEF5E0D1-9A5B-4036-B5DF-AE03AB88359E}" type="datetimeFigureOut">
              <a:rPr lang="en-GB" smtClean="0"/>
              <a:pPr/>
              <a:t>15/03/2017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7288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27" tIns="45363" rIns="90727" bIns="4536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600" y="4715115"/>
            <a:ext cx="5335893" cy="4467706"/>
          </a:xfrm>
          <a:prstGeom prst="rect">
            <a:avLst/>
          </a:prstGeom>
        </p:spPr>
        <p:txBody>
          <a:bodyPr vert="horz" lIns="90727" tIns="45363" rIns="90727" bIns="4536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632"/>
            <a:ext cx="2890665" cy="496412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6867" y="9428632"/>
            <a:ext cx="2890665" cy="496412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r">
              <a:defRPr sz="1200"/>
            </a:lvl1pPr>
          </a:lstStyle>
          <a:p>
            <a:fld id="{EB2B3076-111F-4260-85E4-A230F747BF4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8252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0900" y="744538"/>
            <a:ext cx="4967288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B3076-111F-4260-85E4-A230F747BF45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3216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0900" y="744538"/>
            <a:ext cx="4967288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6D6EB-C0C3-A54A-8C0F-7150E0FD09E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39632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0900" y="744538"/>
            <a:ext cx="4967288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B3076-111F-4260-85E4-A230F747BF4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30830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0900" y="744538"/>
            <a:ext cx="4967288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B3076-111F-4260-85E4-A230F747BF4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02779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0900" y="744538"/>
            <a:ext cx="4967288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B3076-111F-4260-85E4-A230F747BF45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3216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0900" y="744538"/>
            <a:ext cx="4967288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B3076-111F-4260-85E4-A230F747BF45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3216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4" y="2130428"/>
            <a:ext cx="6475493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41500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Slide no. and version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2B368-A13F-43A8-BD20-981DEA10BA4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1617" y="2"/>
            <a:ext cx="286702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12132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19DC-E037-4784-90E9-8FB589B3399E}" type="datetimeFigureOut">
              <a:rPr lang="en-GB" smtClean="0"/>
              <a:pPr/>
              <a:t>15/03/2017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2B368-A13F-43A8-BD20-981DEA10BA4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18783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19DC-E037-4784-90E9-8FB589B3399E}" type="datetimeFigureOut">
              <a:rPr lang="en-GB" smtClean="0"/>
              <a:pPr/>
              <a:t>15/03/2017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2B368-A13F-43A8-BD20-981DEA10BA4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38477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16833"/>
            <a:ext cx="8229600" cy="420933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19DC-E037-4784-90E9-8FB589B3399E}" type="datetimeFigureOut">
              <a:rPr lang="en-GB" smtClean="0"/>
              <a:pPr/>
              <a:t>15/03/2017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2B368-A13F-43A8-BD20-981DEA10BA4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00022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19DC-E037-4784-90E9-8FB589B3399E}" type="datetimeFigureOut">
              <a:rPr lang="en-GB" smtClean="0"/>
              <a:pPr/>
              <a:t>15/03/2017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2B368-A13F-43A8-BD20-981DEA10BA4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11917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19DC-E037-4784-90E9-8FB589B3399E}" type="datetimeFigureOut">
              <a:rPr lang="en-GB" smtClean="0"/>
              <a:pPr/>
              <a:t>15/03/2017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2B368-A13F-43A8-BD20-981DEA10BA4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88503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19DC-E037-4784-90E9-8FB589B3399E}" type="datetimeFigureOut">
              <a:rPr lang="en-GB" smtClean="0"/>
              <a:pPr/>
              <a:t>15/03/2017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2B368-A13F-43A8-BD20-981DEA10BA4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44467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19DC-E037-4784-90E9-8FB589B3399E}" type="datetimeFigureOut">
              <a:rPr lang="en-GB" smtClean="0"/>
              <a:pPr/>
              <a:t>15/03/2017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2B368-A13F-43A8-BD20-981DEA10BA4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99989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19DC-E037-4784-90E9-8FB589B3399E}" type="datetimeFigureOut">
              <a:rPr lang="en-GB" smtClean="0"/>
              <a:pPr/>
              <a:t>15/03/2017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2B368-A13F-43A8-BD20-981DEA10BA4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55872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19DC-E037-4784-90E9-8FB589B3399E}" type="datetimeFigureOut">
              <a:rPr lang="en-GB" smtClean="0"/>
              <a:pPr/>
              <a:t>15/03/2017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2B368-A13F-43A8-BD20-981DEA10BA4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68813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19DC-E037-4784-90E9-8FB589B3399E}" type="datetimeFigureOut">
              <a:rPr lang="en-GB" smtClean="0"/>
              <a:pPr/>
              <a:t>15/03/2017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2B368-A13F-43A8-BD20-981DEA10BA4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36760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4" y="620688"/>
            <a:ext cx="728709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16833"/>
            <a:ext cx="8229600" cy="4209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519DC-E037-4784-90E9-8FB589B3399E}" type="datetimeFigureOut">
              <a:rPr lang="en-GB" smtClean="0"/>
              <a:pPr/>
              <a:t>15/03/2017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2B368-A13F-43A8-BD20-981DEA10BA4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2987824" cy="604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7292" y="-23209"/>
            <a:ext cx="1221953" cy="179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11940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628800"/>
            <a:ext cx="7411593" cy="648072"/>
          </a:xfrm>
        </p:spPr>
        <p:txBody>
          <a:bodyPr anchor="t">
            <a:noAutofit/>
          </a:bodyPr>
          <a:lstStyle/>
          <a:p>
            <a:pPr algn="l"/>
            <a:r>
              <a:rPr lang="en-GB" sz="3600" b="1" dirty="0" smtClean="0"/>
              <a:t>IMIF – Internal Model Industry Forum </a:t>
            </a:r>
            <a:br>
              <a:rPr lang="en-GB" sz="3600" b="1" dirty="0" smtClean="0"/>
            </a:br>
            <a:r>
              <a:rPr lang="en-GB" sz="3600" b="1" dirty="0" smtClean="0"/>
              <a:t>– Welcome</a:t>
            </a:r>
            <a:br>
              <a:rPr lang="en-GB" sz="3600" b="1" dirty="0" smtClean="0"/>
            </a:br>
            <a:endParaRPr lang="en-GB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3645024"/>
            <a:ext cx="8604448" cy="1415008"/>
          </a:xfrm>
        </p:spPr>
        <p:txBody>
          <a:bodyPr>
            <a:noAutofit/>
          </a:bodyPr>
          <a:lstStyle/>
          <a:p>
            <a:pPr algn="l"/>
            <a:r>
              <a:rPr lang="en-GB" sz="2800" b="1" dirty="0" smtClean="0">
                <a:solidFill>
                  <a:schemeClr val="tx1"/>
                </a:solidFill>
              </a:rPr>
              <a:t>Phil </a:t>
            </a:r>
            <a:r>
              <a:rPr lang="en-GB" sz="2800" b="1" dirty="0" err="1" smtClean="0">
                <a:solidFill>
                  <a:schemeClr val="tx1"/>
                </a:solidFill>
              </a:rPr>
              <a:t>Whittingham</a:t>
            </a:r>
            <a:endParaRPr lang="en-GB" sz="2800" b="1" dirty="0" smtClean="0">
              <a:solidFill>
                <a:schemeClr val="tx1"/>
              </a:solidFill>
            </a:endParaRPr>
          </a:p>
          <a:p>
            <a:pPr algn="l"/>
            <a:r>
              <a:rPr lang="en-GB" sz="2800" dirty="0" smtClean="0">
                <a:solidFill>
                  <a:schemeClr val="tx1"/>
                </a:solidFill>
              </a:rPr>
              <a:t>Head of Model Validation and Risk Governance, XL Catlin</a:t>
            </a:r>
          </a:p>
          <a:p>
            <a:pPr algn="l"/>
            <a:r>
              <a:rPr lang="en-GB" sz="2800" dirty="0" smtClean="0">
                <a:solidFill>
                  <a:schemeClr val="tx1"/>
                </a:solidFill>
              </a:rPr>
              <a:t>IMIF Chairman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4404" y="5661248"/>
            <a:ext cx="1407948" cy="1034800"/>
          </a:xfrm>
          <a:prstGeom prst="rect">
            <a:avLst/>
          </a:prstGeom>
        </p:spPr>
      </p:pic>
      <p:pic>
        <p:nvPicPr>
          <p:cNvPr id="5" name="Picture 4" descr="IRM_Internal Model Industry Forum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5383528"/>
            <a:ext cx="1296144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7691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Topics for 2017/2018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Competencies for Validation function</a:t>
            </a:r>
          </a:p>
          <a:p>
            <a:r>
              <a:rPr lang="en-GB" dirty="0" smtClean="0"/>
              <a:t>Questions for Non-Executives</a:t>
            </a:r>
          </a:p>
          <a:p>
            <a:r>
              <a:rPr lang="en-GB" dirty="0" smtClean="0"/>
              <a:t>Lessons learnt on Board validation reports</a:t>
            </a:r>
          </a:p>
          <a:p>
            <a:r>
              <a:rPr lang="en-GB" dirty="0" smtClean="0"/>
              <a:t>From validation to model risk</a:t>
            </a:r>
          </a:p>
          <a:p>
            <a:r>
              <a:rPr lang="en-GB" dirty="0" smtClean="0"/>
              <a:t>Future of Internal models</a:t>
            </a:r>
          </a:p>
          <a:p>
            <a:r>
              <a:rPr lang="en-GB" dirty="0" smtClean="0"/>
              <a:t>Lessons learnt from IMAP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49582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>
              <a:solidFill>
                <a:prstClr val="black">
                  <a:tint val="75000"/>
                </a:prstClr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For Information: www.theirm.org/imif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82758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775" y="1556792"/>
            <a:ext cx="7627621" cy="648072"/>
          </a:xfrm>
        </p:spPr>
        <p:txBody>
          <a:bodyPr anchor="t">
            <a:noAutofit/>
          </a:bodyPr>
          <a:lstStyle/>
          <a:p>
            <a:pPr algn="l"/>
            <a:r>
              <a:rPr lang="en-GB" sz="3600" b="1" dirty="0" smtClean="0"/>
              <a:t>Internal Models – A NED/board level perspective</a:t>
            </a:r>
            <a:endParaRPr lang="en-GB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3212976"/>
            <a:ext cx="8604448" cy="1415008"/>
          </a:xfrm>
        </p:spPr>
        <p:txBody>
          <a:bodyPr>
            <a:noAutofit/>
          </a:bodyPr>
          <a:lstStyle/>
          <a:p>
            <a:pPr algn="l"/>
            <a:r>
              <a:rPr lang="en-GB" sz="2800" b="1" dirty="0" smtClean="0">
                <a:solidFill>
                  <a:schemeClr val="tx1"/>
                </a:solidFill>
              </a:rPr>
              <a:t>Ian Marshall, PRA Senior Adviser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4404" y="5661248"/>
            <a:ext cx="1407948" cy="1034800"/>
          </a:xfrm>
          <a:prstGeom prst="rect">
            <a:avLst/>
          </a:prstGeom>
        </p:spPr>
      </p:pic>
      <p:pic>
        <p:nvPicPr>
          <p:cNvPr id="5" name="Picture 4" descr="IRM_Internal Model Industry Forum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5383528"/>
            <a:ext cx="1296144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6750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775" y="1556792"/>
            <a:ext cx="7627621" cy="648072"/>
          </a:xfrm>
        </p:spPr>
        <p:txBody>
          <a:bodyPr anchor="t">
            <a:noAutofit/>
          </a:bodyPr>
          <a:lstStyle/>
          <a:p>
            <a:pPr algn="l"/>
            <a:r>
              <a:rPr lang="en-GB" sz="3600" b="1" dirty="0" smtClean="0"/>
              <a:t>Profit &amp; Loss Attribution</a:t>
            </a:r>
            <a:br>
              <a:rPr lang="en-GB" sz="3600" b="1" dirty="0" smtClean="0"/>
            </a:br>
            <a:r>
              <a:rPr lang="en-GB" sz="3600" b="1" dirty="0" smtClean="0"/>
              <a:t>the road ahead</a:t>
            </a:r>
            <a:endParaRPr lang="en-GB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3212976"/>
            <a:ext cx="8604448" cy="1415008"/>
          </a:xfrm>
        </p:spPr>
        <p:txBody>
          <a:bodyPr>
            <a:noAutofit/>
          </a:bodyPr>
          <a:lstStyle/>
          <a:p>
            <a:pPr algn="l"/>
            <a:r>
              <a:rPr lang="en-GB" sz="2800" b="1" dirty="0" smtClean="0">
                <a:solidFill>
                  <a:schemeClr val="tx1"/>
                </a:solidFill>
              </a:rPr>
              <a:t>Russell Ward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4404" y="5661248"/>
            <a:ext cx="1407948" cy="1034800"/>
          </a:xfrm>
          <a:prstGeom prst="rect">
            <a:avLst/>
          </a:prstGeom>
        </p:spPr>
      </p:pic>
      <p:pic>
        <p:nvPicPr>
          <p:cNvPr id="5" name="Picture 4" descr="IRM_Internal Model Industry Forum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5383528"/>
            <a:ext cx="1296144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1109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353425" cy="867931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IMIF Purpose and Objectives: </a:t>
            </a:r>
            <a:br>
              <a:rPr lang="en-US" sz="3200" b="1" dirty="0" smtClean="0"/>
            </a:br>
            <a:r>
              <a:rPr lang="en-GB" sz="3200" b="1" i="1" dirty="0" smtClean="0"/>
              <a:t>Creating </a:t>
            </a:r>
            <a:r>
              <a:rPr lang="en-GB" sz="3200" b="1" i="1" dirty="0"/>
              <a:t>value through internal models </a:t>
            </a:r>
            <a:br>
              <a:rPr lang="en-GB" sz="3200" b="1" i="1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132856"/>
            <a:ext cx="8353425" cy="1654175"/>
          </a:xfrm>
        </p:spPr>
        <p:txBody>
          <a:bodyPr>
            <a:noAutofit/>
          </a:bodyPr>
          <a:lstStyle/>
          <a:p>
            <a:pPr marL="342900" lvl="1" indent="-342900">
              <a:spcBef>
                <a:spcPts val="1200"/>
              </a:spcBef>
              <a:spcAft>
                <a:spcPct val="0"/>
              </a:spcAft>
              <a:buFont typeface="Arial"/>
              <a:buChar char="•"/>
            </a:pPr>
            <a:r>
              <a:rPr lang="en-GB" sz="2400" dirty="0" smtClean="0">
                <a:solidFill>
                  <a:srgbClr val="000000"/>
                </a:solidFill>
              </a:rPr>
              <a:t>Understanding  challenges for the insurance industry in complying with Solvency II regulation for Internal Models </a:t>
            </a:r>
          </a:p>
          <a:p>
            <a:pPr marL="342900" lvl="1" indent="-342900">
              <a:spcBef>
                <a:spcPts val="1200"/>
              </a:spcBef>
              <a:spcAft>
                <a:spcPct val="0"/>
              </a:spcAft>
              <a:buFont typeface="Arial"/>
              <a:buChar char="•"/>
            </a:pPr>
            <a:r>
              <a:rPr lang="en-GB" sz="2400" dirty="0" smtClean="0">
                <a:solidFill>
                  <a:srgbClr val="000000"/>
                </a:solidFill>
              </a:rPr>
              <a:t>Understanding </a:t>
            </a:r>
            <a:r>
              <a:rPr lang="en-GB" sz="2400" dirty="0">
                <a:solidFill>
                  <a:srgbClr val="000000"/>
                </a:solidFill>
              </a:rPr>
              <a:t>the stage of maturity of </a:t>
            </a:r>
            <a:r>
              <a:rPr lang="en-GB" sz="2400" dirty="0" smtClean="0">
                <a:solidFill>
                  <a:srgbClr val="000000"/>
                </a:solidFill>
              </a:rPr>
              <a:t>industry </a:t>
            </a:r>
            <a:r>
              <a:rPr lang="en-GB" sz="2400" dirty="0">
                <a:solidFill>
                  <a:srgbClr val="000000"/>
                </a:solidFill>
              </a:rPr>
              <a:t>in embedding Internal </a:t>
            </a:r>
            <a:r>
              <a:rPr lang="en-GB" sz="2400" dirty="0" smtClean="0">
                <a:solidFill>
                  <a:srgbClr val="000000"/>
                </a:solidFill>
              </a:rPr>
              <a:t>Models</a:t>
            </a:r>
            <a:r>
              <a:rPr lang="en-GB" sz="2400" dirty="0">
                <a:solidFill>
                  <a:srgbClr val="000000"/>
                </a:solidFill>
              </a:rPr>
              <a:t>, as a key tool of risk and capital evaluation</a:t>
            </a:r>
          </a:p>
          <a:p>
            <a:pPr marL="342900" lvl="1" indent="-342900">
              <a:spcBef>
                <a:spcPts val="1200"/>
              </a:spcBef>
              <a:spcAft>
                <a:spcPct val="0"/>
              </a:spcAft>
              <a:buFont typeface="Arial"/>
              <a:buChar char="•"/>
            </a:pPr>
            <a:r>
              <a:rPr lang="en-GB" sz="2400" dirty="0" smtClean="0">
                <a:solidFill>
                  <a:srgbClr val="000000"/>
                </a:solidFill>
              </a:rPr>
              <a:t>Identifying </a:t>
            </a:r>
            <a:r>
              <a:rPr lang="en-GB" sz="2400" dirty="0">
                <a:solidFill>
                  <a:srgbClr val="000000"/>
                </a:solidFill>
              </a:rPr>
              <a:t>the current gaps </a:t>
            </a:r>
            <a:r>
              <a:rPr lang="en-GB" sz="2400" dirty="0" smtClean="0">
                <a:solidFill>
                  <a:srgbClr val="000000"/>
                </a:solidFill>
              </a:rPr>
              <a:t>and best practices in the Industry</a:t>
            </a:r>
            <a:endParaRPr lang="en-GB" sz="2400" dirty="0">
              <a:solidFill>
                <a:srgbClr val="000000"/>
              </a:solidFill>
            </a:endParaRPr>
          </a:p>
          <a:p>
            <a:pPr marL="342900" lvl="1" indent="-342900">
              <a:spcBef>
                <a:spcPts val="1200"/>
              </a:spcBef>
              <a:spcAft>
                <a:spcPct val="0"/>
              </a:spcAft>
              <a:buFont typeface="Arial"/>
              <a:buChar char="•"/>
            </a:pPr>
            <a:r>
              <a:rPr lang="en-GB" sz="2400" dirty="0" smtClean="0">
                <a:solidFill>
                  <a:srgbClr val="000000"/>
                </a:solidFill>
              </a:rPr>
              <a:t>Ensuring  alignment in the industry including </a:t>
            </a:r>
            <a:r>
              <a:rPr lang="en-US" sz="2400" dirty="0" smtClean="0">
                <a:solidFill>
                  <a:srgbClr val="000000"/>
                </a:solidFill>
              </a:rPr>
              <a:t>good </a:t>
            </a:r>
            <a:r>
              <a:rPr lang="en-US" sz="2400" dirty="0">
                <a:solidFill>
                  <a:srgbClr val="000000"/>
                </a:solidFill>
              </a:rPr>
              <a:t>balance between </a:t>
            </a:r>
            <a:r>
              <a:rPr lang="en-US" sz="2400" dirty="0" smtClean="0">
                <a:solidFill>
                  <a:srgbClr val="000000"/>
                </a:solidFill>
              </a:rPr>
              <a:t>pragmatic solutions and regulatory requirements</a:t>
            </a:r>
            <a:endParaRPr lang="en-US" sz="2400" dirty="0">
              <a:solidFill>
                <a:srgbClr val="000000"/>
              </a:solidFill>
            </a:endParaRPr>
          </a:p>
          <a:p>
            <a:pPr marL="342900" lvl="1" indent="-342900">
              <a:spcBef>
                <a:spcPts val="1200"/>
              </a:spcBef>
              <a:spcAft>
                <a:spcPct val="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Enabling a </a:t>
            </a:r>
            <a:r>
              <a:rPr lang="en-US" sz="2400" dirty="0">
                <a:solidFill>
                  <a:srgbClr val="000000"/>
                </a:solidFill>
              </a:rPr>
              <a:t>communication channel with the regulator, industry associations (e.g. </a:t>
            </a:r>
            <a:r>
              <a:rPr lang="en-US" sz="2400" dirty="0" smtClean="0">
                <a:solidFill>
                  <a:srgbClr val="000000"/>
                </a:solidFill>
              </a:rPr>
              <a:t>IRM, IFoA</a:t>
            </a:r>
            <a:r>
              <a:rPr lang="en-US" sz="2400" dirty="0">
                <a:solidFill>
                  <a:srgbClr val="000000"/>
                </a:solidFill>
              </a:rPr>
              <a:t>, ABI) and other stakeholders (i.e. consulting firms</a:t>
            </a:r>
            <a:r>
              <a:rPr lang="en-US" sz="2400" dirty="0" smtClean="0">
                <a:solidFill>
                  <a:srgbClr val="00000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xmlns="" val="384652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51520" y="836712"/>
            <a:ext cx="8353425" cy="71543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</a:rPr>
              <a:t>IMIF </a:t>
            </a:r>
            <a:r>
              <a:rPr lang="en-US" b="1" dirty="0" smtClean="0">
                <a:solidFill>
                  <a:schemeClr val="tx1"/>
                </a:solidFill>
              </a:rPr>
              <a:t>scope and key topic areas</a:t>
            </a:r>
            <a:r>
              <a:rPr lang="en-US" b="1" dirty="0">
                <a:solidFill>
                  <a:schemeClr val="tx1"/>
                </a:solidFill>
              </a:rPr>
              <a:t/>
            </a:r>
            <a:br>
              <a:rPr lang="en-US" b="1" dirty="0">
                <a:solidFill>
                  <a:schemeClr val="tx1"/>
                </a:solidFill>
              </a:rPr>
            </a:b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619672" y="1062092"/>
            <a:ext cx="5760640" cy="5795908"/>
            <a:chOff x="1756652" y="1140019"/>
            <a:chExt cx="6072505" cy="5817373"/>
          </a:xfrm>
        </p:grpSpPr>
        <p:grpSp>
          <p:nvGrpSpPr>
            <p:cNvPr id="27" name="Group 26"/>
            <p:cNvGrpSpPr/>
            <p:nvPr/>
          </p:nvGrpSpPr>
          <p:grpSpPr>
            <a:xfrm>
              <a:off x="2051720" y="1700808"/>
              <a:ext cx="5184576" cy="4787001"/>
              <a:chOff x="2578338" y="2724543"/>
              <a:chExt cx="3600704" cy="3600705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43" name="Freeform 42"/>
              <p:cNvSpPr/>
              <p:nvPr/>
            </p:nvSpPr>
            <p:spPr>
              <a:xfrm>
                <a:off x="2578338" y="2724543"/>
                <a:ext cx="1759712" cy="1759712"/>
              </a:xfrm>
              <a:custGeom>
                <a:avLst/>
                <a:gdLst>
                  <a:gd name="connsiteX0" fmla="*/ 0 w 1759712"/>
                  <a:gd name="connsiteY0" fmla="*/ 1759712 h 1759712"/>
                  <a:gd name="connsiteX1" fmla="*/ 1759712 w 1759712"/>
                  <a:gd name="connsiteY1" fmla="*/ 0 h 1759712"/>
                  <a:gd name="connsiteX2" fmla="*/ 1759712 w 1759712"/>
                  <a:gd name="connsiteY2" fmla="*/ 1759712 h 1759712"/>
                  <a:gd name="connsiteX3" fmla="*/ 0 w 1759712"/>
                  <a:gd name="connsiteY3" fmla="*/ 1759712 h 175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712" h="1759712">
                    <a:moveTo>
                      <a:pt x="0" y="1759712"/>
                    </a:moveTo>
                    <a:cubicBezTo>
                      <a:pt x="0" y="787850"/>
                      <a:pt x="787850" y="0"/>
                      <a:pt x="1759712" y="0"/>
                    </a:cubicBezTo>
                    <a:lnTo>
                      <a:pt x="1759712" y="1759712"/>
                    </a:lnTo>
                    <a:lnTo>
                      <a:pt x="0" y="1759712"/>
                    </a:lnTo>
                    <a:close/>
                  </a:path>
                </a:pathLst>
              </a:custGeom>
              <a:grpFill/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2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2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spcFirstLastPara="0" vert="horz" wrap="square" lIns="579416" tIns="579416" rIns="64008" bIns="64008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2000" b="1" kern="1200" dirty="0"/>
              </a:p>
            </p:txBody>
          </p:sp>
          <p:sp>
            <p:nvSpPr>
              <p:cNvPr id="44" name="Freeform 43"/>
              <p:cNvSpPr/>
              <p:nvPr/>
            </p:nvSpPr>
            <p:spPr>
              <a:xfrm>
                <a:off x="4419330" y="2724543"/>
                <a:ext cx="1759712" cy="1759712"/>
              </a:xfrm>
              <a:custGeom>
                <a:avLst/>
                <a:gdLst>
                  <a:gd name="connsiteX0" fmla="*/ 0 w 1759712"/>
                  <a:gd name="connsiteY0" fmla="*/ 1759712 h 1759712"/>
                  <a:gd name="connsiteX1" fmla="*/ 1759712 w 1759712"/>
                  <a:gd name="connsiteY1" fmla="*/ 0 h 1759712"/>
                  <a:gd name="connsiteX2" fmla="*/ 1759712 w 1759712"/>
                  <a:gd name="connsiteY2" fmla="*/ 1759712 h 1759712"/>
                  <a:gd name="connsiteX3" fmla="*/ 0 w 1759712"/>
                  <a:gd name="connsiteY3" fmla="*/ 1759712 h 175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712" h="1759712">
                    <a:moveTo>
                      <a:pt x="0" y="0"/>
                    </a:moveTo>
                    <a:cubicBezTo>
                      <a:pt x="971862" y="0"/>
                      <a:pt x="1759712" y="787850"/>
                      <a:pt x="1759712" y="1759712"/>
                    </a:cubicBezTo>
                    <a:lnTo>
                      <a:pt x="0" y="17597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2">
                  <a:alpha val="90000"/>
                  <a:hueOff val="0"/>
                  <a:satOff val="0"/>
                  <a:lumOff val="0"/>
                  <a:alphaOff val="-13333"/>
                </a:schemeClr>
              </a:fillRef>
              <a:effectRef idx="1">
                <a:schemeClr val="accent2">
                  <a:alpha val="90000"/>
                  <a:hueOff val="0"/>
                  <a:satOff val="0"/>
                  <a:lumOff val="0"/>
                  <a:alphaOff val="-13333"/>
                </a:schemeClr>
              </a:effectRef>
              <a:fontRef idx="minor">
                <a:schemeClr val="dk1"/>
              </a:fontRef>
            </p:style>
            <p:txBody>
              <a:bodyPr spcFirstLastPara="0" vert="horz" wrap="square" lIns="64008" tIns="579416" rIns="579416" bIns="64008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2000" b="1" kern="1200" dirty="0"/>
              </a:p>
            </p:txBody>
          </p:sp>
          <p:sp>
            <p:nvSpPr>
              <p:cNvPr id="45" name="Freeform 44"/>
              <p:cNvSpPr/>
              <p:nvPr/>
            </p:nvSpPr>
            <p:spPr>
              <a:xfrm rot="21600000">
                <a:off x="4419330" y="4565535"/>
                <a:ext cx="1759712" cy="1759713"/>
              </a:xfrm>
              <a:custGeom>
                <a:avLst/>
                <a:gdLst>
                  <a:gd name="connsiteX0" fmla="*/ 0 w 1759712"/>
                  <a:gd name="connsiteY0" fmla="*/ 1759712 h 1759712"/>
                  <a:gd name="connsiteX1" fmla="*/ 1759712 w 1759712"/>
                  <a:gd name="connsiteY1" fmla="*/ 0 h 1759712"/>
                  <a:gd name="connsiteX2" fmla="*/ 1759712 w 1759712"/>
                  <a:gd name="connsiteY2" fmla="*/ 1759712 h 1759712"/>
                  <a:gd name="connsiteX3" fmla="*/ 0 w 1759712"/>
                  <a:gd name="connsiteY3" fmla="*/ 1759712 h 175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712" h="1759712">
                    <a:moveTo>
                      <a:pt x="1759712" y="0"/>
                    </a:moveTo>
                    <a:cubicBezTo>
                      <a:pt x="1759712" y="971862"/>
                      <a:pt x="971862" y="1759712"/>
                      <a:pt x="0" y="1759712"/>
                    </a:cubicBezTo>
                    <a:lnTo>
                      <a:pt x="0" y="0"/>
                    </a:lnTo>
                    <a:lnTo>
                      <a:pt x="1759712" y="0"/>
                    </a:lnTo>
                    <a:close/>
                  </a:path>
                </a:pathLst>
              </a:custGeom>
              <a:grpFill/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2">
                  <a:alpha val="90000"/>
                  <a:hueOff val="0"/>
                  <a:satOff val="0"/>
                  <a:lumOff val="0"/>
                  <a:alphaOff val="-26667"/>
                </a:schemeClr>
              </a:fillRef>
              <a:effectRef idx="1">
                <a:schemeClr val="accent2">
                  <a:alpha val="90000"/>
                  <a:hueOff val="0"/>
                  <a:satOff val="0"/>
                  <a:lumOff val="0"/>
                  <a:alphaOff val="-26667"/>
                </a:schemeClr>
              </a:effectRef>
              <a:fontRef idx="minor">
                <a:schemeClr val="dk1"/>
              </a:fontRef>
            </p:style>
            <p:txBody>
              <a:bodyPr spcFirstLastPara="0" vert="horz" wrap="square" lIns="64008" tIns="64009" rIns="579416" bIns="579416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2000" b="1" kern="1200" dirty="0"/>
              </a:p>
            </p:txBody>
          </p:sp>
          <p:sp>
            <p:nvSpPr>
              <p:cNvPr id="46" name="Freeform 45"/>
              <p:cNvSpPr/>
              <p:nvPr/>
            </p:nvSpPr>
            <p:spPr>
              <a:xfrm rot="21600000">
                <a:off x="2578338" y="4565536"/>
                <a:ext cx="1759712" cy="1759712"/>
              </a:xfrm>
              <a:custGeom>
                <a:avLst/>
                <a:gdLst>
                  <a:gd name="connsiteX0" fmla="*/ 0 w 1759712"/>
                  <a:gd name="connsiteY0" fmla="*/ 1759712 h 1759712"/>
                  <a:gd name="connsiteX1" fmla="*/ 1759712 w 1759712"/>
                  <a:gd name="connsiteY1" fmla="*/ 0 h 1759712"/>
                  <a:gd name="connsiteX2" fmla="*/ 1759712 w 1759712"/>
                  <a:gd name="connsiteY2" fmla="*/ 1759712 h 1759712"/>
                  <a:gd name="connsiteX3" fmla="*/ 0 w 1759712"/>
                  <a:gd name="connsiteY3" fmla="*/ 1759712 h 175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712" h="1759712">
                    <a:moveTo>
                      <a:pt x="1759712" y="1759712"/>
                    </a:moveTo>
                    <a:cubicBezTo>
                      <a:pt x="787850" y="1759712"/>
                      <a:pt x="0" y="971862"/>
                      <a:pt x="0" y="0"/>
                    </a:cubicBezTo>
                    <a:lnTo>
                      <a:pt x="1759712" y="0"/>
                    </a:lnTo>
                    <a:lnTo>
                      <a:pt x="1759712" y="1759712"/>
                    </a:lnTo>
                    <a:close/>
                  </a:path>
                </a:pathLst>
              </a:custGeom>
              <a:grpFill/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2">
                  <a:alpha val="90000"/>
                  <a:hueOff val="0"/>
                  <a:satOff val="0"/>
                  <a:lumOff val="0"/>
                  <a:alphaOff val="-40000"/>
                </a:schemeClr>
              </a:fillRef>
              <a:effectRef idx="1">
                <a:schemeClr val="accent2">
                  <a:alpha val="90000"/>
                  <a:hueOff val="0"/>
                  <a:satOff val="0"/>
                  <a:lumOff val="0"/>
                  <a:alphaOff val="-40000"/>
                </a:schemeClr>
              </a:effectRef>
              <a:fontRef idx="minor">
                <a:schemeClr val="dk1"/>
              </a:fontRef>
            </p:style>
            <p:txBody>
              <a:bodyPr spcFirstLastPara="0" vert="horz" wrap="square" lIns="579416" tIns="64008" rIns="64007" bIns="579416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2000" b="1" kern="1200" dirty="0"/>
              </a:p>
            </p:txBody>
          </p:sp>
          <p:sp>
            <p:nvSpPr>
              <p:cNvPr id="47" name="Circular Arrow 46"/>
              <p:cNvSpPr/>
              <p:nvPr/>
            </p:nvSpPr>
            <p:spPr>
              <a:xfrm>
                <a:off x="4074906" y="4159136"/>
                <a:ext cx="607568" cy="528320"/>
              </a:xfrm>
              <a:prstGeom prst="circularArrow">
                <a:avLst/>
              </a:prstGeom>
              <a:grpFill/>
              <a:ln>
                <a:solidFill>
                  <a:schemeClr val="accent1">
                    <a:lumMod val="50000"/>
                  </a:schemeClr>
                </a:solidFill>
              </a:ln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1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8" name="Circular Arrow 47"/>
              <p:cNvSpPr/>
              <p:nvPr/>
            </p:nvSpPr>
            <p:spPr>
              <a:xfrm rot="10800000">
                <a:off x="4074906" y="4362336"/>
                <a:ext cx="607568" cy="528320"/>
              </a:xfrm>
              <a:prstGeom prst="circularArrow">
                <a:avLst/>
              </a:prstGeom>
              <a:grpFill/>
              <a:ln>
                <a:solidFill>
                  <a:schemeClr val="accent1">
                    <a:lumMod val="50000"/>
                  </a:schemeClr>
                </a:solidFill>
              </a:ln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1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grpSp>
          <p:nvGrpSpPr>
            <p:cNvPr id="28" name="Group 27"/>
            <p:cNvGrpSpPr/>
            <p:nvPr/>
          </p:nvGrpSpPr>
          <p:grpSpPr>
            <a:xfrm>
              <a:off x="1835696" y="1140019"/>
              <a:ext cx="5993461" cy="5817373"/>
              <a:chOff x="678746" y="1372116"/>
              <a:chExt cx="7869279" cy="5081220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3072748" y="3236858"/>
                <a:ext cx="2564554" cy="1368867"/>
              </a:xfrm>
              <a:prstGeom prst="ellipse">
                <a:avLst/>
              </a:prstGeom>
              <a:noFill/>
              <a:ln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/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 flipV="1">
                <a:off x="678746" y="3953883"/>
                <a:ext cx="7835420" cy="4135"/>
              </a:xfrm>
              <a:prstGeom prst="line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4355025" y="1476886"/>
                <a:ext cx="0" cy="4693258"/>
              </a:xfrm>
              <a:prstGeom prst="line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814019" y="2585017"/>
                <a:ext cx="7734006" cy="2998471"/>
              </a:xfrm>
              <a:prstGeom prst="line">
                <a:avLst/>
              </a:prstGeom>
              <a:ln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Oval 36"/>
              <p:cNvSpPr/>
              <p:nvPr/>
            </p:nvSpPr>
            <p:spPr>
              <a:xfrm>
                <a:off x="2228323" y="2780569"/>
                <a:ext cx="4253406" cy="2281445"/>
              </a:xfrm>
              <a:prstGeom prst="ellipse">
                <a:avLst/>
              </a:prstGeom>
              <a:noFill/>
              <a:ln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1540272" y="2324280"/>
                <a:ext cx="5629508" cy="3194023"/>
              </a:xfrm>
              <a:prstGeom prst="ellipse">
                <a:avLst/>
              </a:prstGeom>
              <a:noFill/>
              <a:ln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914771" y="1802806"/>
                <a:ext cx="6943061" cy="4257534"/>
              </a:xfrm>
              <a:prstGeom prst="ellipse">
                <a:avLst/>
              </a:prstGeom>
              <a:noFill/>
              <a:ln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/>
              </a:p>
            </p:txBody>
          </p:sp>
          <p:cxnSp>
            <p:nvCxnSpPr>
              <p:cNvPr id="40" name="Straight Connector 39"/>
              <p:cNvCxnSpPr/>
              <p:nvPr/>
            </p:nvCxnSpPr>
            <p:spPr>
              <a:xfrm>
                <a:off x="1890907" y="1409811"/>
                <a:ext cx="4857547" cy="5043525"/>
              </a:xfrm>
              <a:prstGeom prst="line">
                <a:avLst/>
              </a:prstGeom>
              <a:ln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719501" y="2597681"/>
                <a:ext cx="7828524" cy="2547294"/>
              </a:xfrm>
              <a:prstGeom prst="line">
                <a:avLst/>
              </a:prstGeom>
              <a:ln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>
                <a:off x="2228323" y="1372116"/>
                <a:ext cx="4440510" cy="4969097"/>
              </a:xfrm>
              <a:prstGeom prst="line">
                <a:avLst/>
              </a:prstGeom>
              <a:ln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TextBox 28"/>
            <p:cNvSpPr txBox="1"/>
            <p:nvPr/>
          </p:nvSpPr>
          <p:spPr>
            <a:xfrm>
              <a:off x="2290355" y="2649340"/>
              <a:ext cx="2340181" cy="834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dirty="0" smtClean="0"/>
                <a:t>VALIDATION FRAMEWORK (IMV)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774554" y="2649340"/>
              <a:ext cx="2340181" cy="586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dirty="0" smtClean="0"/>
                <a:t>USE OF INTERNAL MODELS (IM)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756652" y="5083400"/>
              <a:ext cx="2873888" cy="339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dirty="0" smtClean="0"/>
                <a:t>METHODOLOGY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74554" y="5083400"/>
              <a:ext cx="2528931" cy="586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dirty="0" smtClean="0"/>
                <a:t>CULTURE &amp; TRANSPARENCY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386367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620688"/>
            <a:ext cx="8424936" cy="1143000"/>
          </a:xfrm>
        </p:spPr>
        <p:txBody>
          <a:bodyPr>
            <a:normAutofit/>
          </a:bodyPr>
          <a:lstStyle/>
          <a:p>
            <a:r>
              <a:rPr lang="en-GB" sz="4000" b="1" dirty="0"/>
              <a:t>A strong </a:t>
            </a:r>
            <a:r>
              <a:rPr lang="en-GB" sz="4000" b="1" dirty="0" smtClean="0"/>
              <a:t>industry </a:t>
            </a:r>
            <a:r>
              <a:rPr lang="en-GB" sz="4000" b="1" dirty="0"/>
              <a:t>forum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582" y="3414231"/>
            <a:ext cx="1524114" cy="2830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132" y="5057381"/>
            <a:ext cx="2400688" cy="8843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5719" y="5223950"/>
            <a:ext cx="2743200" cy="10477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2823" y="5173879"/>
            <a:ext cx="2094087" cy="87114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8125" y="2533375"/>
            <a:ext cx="1094315" cy="1282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7351" y="1772817"/>
            <a:ext cx="1872544" cy="7612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5654" y="4835060"/>
            <a:ext cx="1742953" cy="6644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95736" y="2911299"/>
            <a:ext cx="5040560" cy="138499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800" b="1" i="1" dirty="0" smtClean="0"/>
              <a:t>Over 40 life and non-life insurance players represented</a:t>
            </a:r>
          </a:p>
          <a:p>
            <a:pPr algn="ctr"/>
            <a:r>
              <a:rPr lang="en-GB" sz="2800" b="1" i="1" dirty="0" smtClean="0"/>
              <a:t>Over 400 forum members</a:t>
            </a:r>
            <a:endParaRPr lang="en-GB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2533" y="2153459"/>
            <a:ext cx="1669227" cy="52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7118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476672"/>
            <a:ext cx="7287095" cy="1143000"/>
          </a:xfrm>
        </p:spPr>
        <p:txBody>
          <a:bodyPr>
            <a:noAutofit/>
          </a:bodyPr>
          <a:lstStyle/>
          <a:p>
            <a:r>
              <a:rPr lang="en-GB" sz="3200" b="1" dirty="0" smtClean="0"/>
              <a:t>The IMIF’s contribution so far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800"/>
            <a:ext cx="4320480" cy="482437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GB" dirty="0"/>
              <a:t>Kick off meeting June 2014</a:t>
            </a:r>
          </a:p>
          <a:p>
            <a:pPr marL="0" indent="0" algn="ctr">
              <a:buNone/>
            </a:pPr>
            <a:r>
              <a:rPr lang="en-GB" dirty="0" smtClean="0"/>
              <a:t>30 Steerco meetings </a:t>
            </a:r>
          </a:p>
          <a:p>
            <a:pPr marL="0" indent="0" algn="ctr">
              <a:buNone/>
            </a:pPr>
            <a:r>
              <a:rPr lang="en-GB" dirty="0" smtClean="0"/>
              <a:t>10 workstreams </a:t>
            </a: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9 </a:t>
            </a:r>
            <a:r>
              <a:rPr lang="en-GB" dirty="0"/>
              <a:t>Forum </a:t>
            </a:r>
            <a:r>
              <a:rPr lang="en-GB" dirty="0" smtClean="0"/>
              <a:t>meetings</a:t>
            </a:r>
          </a:p>
          <a:p>
            <a:pPr marL="0" indent="0" algn="ctr">
              <a:buNone/>
            </a:pPr>
            <a:r>
              <a:rPr lang="en-GB" dirty="0" smtClean="0"/>
              <a:t>6 booklets </a:t>
            </a:r>
          </a:p>
          <a:p>
            <a:pPr marL="0" indent="0" algn="ctr">
              <a:buNone/>
            </a:pPr>
            <a:r>
              <a:rPr lang="en-GB" dirty="0" smtClean="0"/>
              <a:t>4 ‘use’ case studies</a:t>
            </a:r>
          </a:p>
          <a:p>
            <a:pPr marL="0" indent="0" algn="ctr">
              <a:buNone/>
            </a:pPr>
            <a:r>
              <a:rPr lang="en-GB" dirty="0" smtClean="0"/>
              <a:t>2 Industry surveys</a:t>
            </a: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1 webinar</a:t>
            </a:r>
          </a:p>
          <a:p>
            <a:pPr marL="0" indent="0" algn="ctr">
              <a:buNone/>
            </a:pPr>
            <a:r>
              <a:rPr lang="en-GB" dirty="0" smtClean="0"/>
              <a:t>Speaking opportunities </a:t>
            </a:r>
          </a:p>
          <a:p>
            <a:pPr marL="0" indent="0" algn="ctr">
              <a:buNone/>
            </a:pPr>
            <a:r>
              <a:rPr lang="en-GB" dirty="0" smtClean="0"/>
              <a:t>Articles in the press</a:t>
            </a:r>
            <a:endParaRPr lang="en-GB" dirty="0"/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1508787"/>
            <a:ext cx="2880320" cy="2112235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3813043"/>
            <a:ext cx="2952328" cy="220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0414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Available at www.theirm.org/imif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7544" y="1115039"/>
            <a:ext cx="1816276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483770" y="1115105"/>
            <a:ext cx="1809575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1917" y="1115105"/>
            <a:ext cx="1768277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965" y="3760923"/>
            <a:ext cx="1781437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70" y="3792635"/>
            <a:ext cx="1774857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6556" y="3819967"/>
            <a:ext cx="1678997" cy="24019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219633" y="1028734"/>
            <a:ext cx="2448272" cy="188120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solidFill>
                  <a:prstClr val="black"/>
                </a:solidFill>
              </a:rPr>
              <a:t>IMIF published guidance</a:t>
            </a:r>
            <a:endParaRPr lang="en-GB" sz="3200" b="1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35431" y="5952744"/>
            <a:ext cx="905256" cy="905256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2" y="3179723"/>
            <a:ext cx="1694965" cy="2401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21429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727" y="1412776"/>
            <a:ext cx="8625117" cy="1143000"/>
          </a:xfrm>
        </p:spPr>
        <p:txBody>
          <a:bodyPr>
            <a:noAutofit/>
          </a:bodyPr>
          <a:lstStyle/>
          <a:p>
            <a:r>
              <a:rPr lang="en-GB" sz="3200" b="1" dirty="0" smtClean="0"/>
              <a:t>Advanced uses of internal models – case studies</a:t>
            </a:r>
            <a:endParaRPr lang="en-GB" sz="32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Available at www.theirm.org/imif</a:t>
            </a:r>
          </a:p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71778" y="4885063"/>
            <a:ext cx="352550" cy="2001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71778" y="4869160"/>
            <a:ext cx="35255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13959" y="4859711"/>
            <a:ext cx="43204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076056" y="4839284"/>
            <a:ext cx="43204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59832" y="4848584"/>
            <a:ext cx="43204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83570" y="2780928"/>
            <a:ext cx="1779285" cy="2520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771800" y="2780928"/>
            <a:ext cx="1783204" cy="2520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4" y="2780928"/>
            <a:ext cx="1783279" cy="2520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6" y="2780928"/>
            <a:ext cx="1793607" cy="2520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38744" y="5952744"/>
            <a:ext cx="905256" cy="90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422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2017 and beyond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First wave of internal model approvals is complete</a:t>
            </a:r>
          </a:p>
          <a:p>
            <a:r>
              <a:rPr lang="en-GB" dirty="0" smtClean="0"/>
              <a:t>International regulation continues to develop</a:t>
            </a:r>
          </a:p>
          <a:p>
            <a:r>
              <a:rPr lang="en-GB" dirty="0" smtClean="0"/>
              <a:t>Objectives set out in 2014 remain relevant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47885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Expanding delivery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Continue with White Papers</a:t>
            </a:r>
          </a:p>
          <a:p>
            <a:r>
              <a:rPr lang="en-GB" dirty="0" smtClean="0"/>
              <a:t>Continue with surveys</a:t>
            </a:r>
          </a:p>
          <a:p>
            <a:r>
              <a:rPr lang="en-GB" dirty="0" smtClean="0"/>
              <a:t>Build roundtables to increase dialogue between regulators and industry</a:t>
            </a:r>
          </a:p>
          <a:p>
            <a:r>
              <a:rPr lang="en-GB" dirty="0" smtClean="0"/>
              <a:t>Introduce published roundtables to raise awareness of key topics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03707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13824</TotalTime>
  <Words>315</Words>
  <Application>Microsoft Office PowerPoint</Application>
  <PresentationFormat>On-screen Show (4:3)</PresentationFormat>
  <Paragraphs>62</Paragraphs>
  <Slides>13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IMIF – Internal Model Industry Forum  – Welcome </vt:lpstr>
      <vt:lpstr>IMIF Purpose and Objectives:  Creating value through internal models  </vt:lpstr>
      <vt:lpstr>Slide 3</vt:lpstr>
      <vt:lpstr>A strong industry forum</vt:lpstr>
      <vt:lpstr>The IMIF’s contribution so far</vt:lpstr>
      <vt:lpstr>Slide 6</vt:lpstr>
      <vt:lpstr>Advanced uses of internal models – case studies</vt:lpstr>
      <vt:lpstr>2017 and beyond</vt:lpstr>
      <vt:lpstr>Expanding delivery</vt:lpstr>
      <vt:lpstr>Topics for 2017/2018</vt:lpstr>
      <vt:lpstr>Questions?</vt:lpstr>
      <vt:lpstr>Internal Models – A NED/board level perspective</vt:lpstr>
      <vt:lpstr>Profit &amp; Loss Attribution the road ahead</vt:lpstr>
    </vt:vector>
  </TitlesOfParts>
  <Company>Virtual 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Duhig</dc:creator>
  <cp:keywords>INTERNAL</cp:keywords>
  <dc:description>INTERNAL</dc:description>
  <cp:lastModifiedBy>DEFAULT</cp:lastModifiedBy>
  <cp:revision>237</cp:revision>
  <cp:lastPrinted>2016-06-14T12:45:28Z</cp:lastPrinted>
  <dcterms:created xsi:type="dcterms:W3CDTF">2014-10-09T13:44:04Z</dcterms:created>
  <dcterms:modified xsi:type="dcterms:W3CDTF">2017-03-15T11:15:25Z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">
    <vt:lpwstr>INTERNAL</vt:lpwstr>
  </property>
  <property fmtid="{D5CDD505-2E9C-101B-9397-08002B2CF9AE}" pid="3" name="Source">
    <vt:lpwstr>Internal</vt:lpwstr>
  </property>
  <property fmtid="{D5CDD505-2E9C-101B-9397-08002B2CF9AE}" pid="4" name="Footers">
    <vt:lpwstr>Footers</vt:lpwstr>
  </property>
  <property fmtid="{D5CDD505-2E9C-101B-9397-08002B2CF9AE}" pid="5" name="DocClassification">
    <vt:lpwstr>CLAINTERN</vt:lpwstr>
  </property>
</Properties>
</file>